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27"/>
  </p:notesMasterIdLst>
  <p:handoutMasterIdLst>
    <p:handoutMasterId r:id="rId28"/>
  </p:handoutMasterIdLst>
  <p:sldIdLst>
    <p:sldId id="634" r:id="rId2"/>
    <p:sldId id="525" r:id="rId3"/>
    <p:sldId id="586" r:id="rId4"/>
    <p:sldId id="256" r:id="rId5"/>
    <p:sldId id="725" r:id="rId6"/>
    <p:sldId id="526" r:id="rId7"/>
    <p:sldId id="556" r:id="rId8"/>
    <p:sldId id="698" r:id="rId9"/>
    <p:sldId id="651" r:id="rId10"/>
    <p:sldId id="679" r:id="rId11"/>
    <p:sldId id="680" r:id="rId12"/>
    <p:sldId id="681" r:id="rId13"/>
    <p:sldId id="683" r:id="rId14"/>
    <p:sldId id="684" r:id="rId15"/>
    <p:sldId id="686" r:id="rId16"/>
    <p:sldId id="687" r:id="rId17"/>
    <p:sldId id="688" r:id="rId18"/>
    <p:sldId id="729" r:id="rId19"/>
    <p:sldId id="728" r:id="rId20"/>
    <p:sldId id="717" r:id="rId21"/>
    <p:sldId id="544" r:id="rId22"/>
    <p:sldId id="690" r:id="rId23"/>
    <p:sldId id="692" r:id="rId24"/>
    <p:sldId id="693" r:id="rId25"/>
    <p:sldId id="726" r:id="rId26"/>
  </p:sldIdLst>
  <p:sldSz cx="9144000" cy="5143500" type="screen16x9"/>
  <p:notesSz cx="6858000" cy="9144000"/>
  <p:embeddedFontLst>
    <p:embeddedFont>
      <p:font typeface="Cambria Math" pitchFamily="18" charset="0"/>
      <p:regular r:id="rId29"/>
    </p:embeddedFont>
    <p:embeddedFont>
      <p:font typeface="楷体" pitchFamily="49" charset="-122"/>
      <p:regular r:id="rId30"/>
    </p:embeddedFont>
    <p:embeddedFont>
      <p:font typeface="隶书" pitchFamily="49" charset="-122"/>
      <p:regular r:id="rId31"/>
    </p:embeddedFont>
    <p:embeddedFont>
      <p:font typeface="Calibri" pitchFamily="34" charset="0"/>
      <p:regular r:id="rId32"/>
      <p:bold r:id="rId33"/>
      <p:italic r:id="rId34"/>
      <p:boldItalic r:id="rId35"/>
    </p:embeddedFont>
    <p:embeddedFont>
      <p:font typeface="黑体" pitchFamily="49" charset="-122"/>
      <p:regular r:id="rId36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6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6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4973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931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93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6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7849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0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92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62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39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7490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91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8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2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9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NUL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59632" y="1095057"/>
            <a:ext cx="7040880" cy="2953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第五章</a:t>
            </a:r>
            <a:r>
              <a:rPr lang="en-US" altLang="zh-CN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一元一次方程</a:t>
            </a:r>
            <a:r>
              <a:rPr lang="zh-CN" altLang="en-US" sz="32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endParaRPr lang="en-US" altLang="zh-CN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5.2 </a:t>
            </a:r>
            <a:r>
              <a:rPr lang="zh-CN" altLang="en-US" sz="4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解一元一次方程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</a:t>
            </a:r>
            <a:endParaRPr lang="en-US" altLang="zh-CN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课时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利用移项解一元一次方程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6" name="图片 49165" descr="C:/Users/Administrator/Desktop/七上数学（人教）教案２０１５马君君/A4.TIF"/>
          <p:cNvPicPr>
            <a:picLocks noChangeAspect="1"/>
          </p:cNvPicPr>
          <p:nvPr/>
        </p:nvPicPr>
        <p:blipFill>
          <a:blip r:embed="rId2" r:link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9202" y="999168"/>
            <a:ext cx="344932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3"/>
          <p:cNvSpPr txBox="1"/>
          <p:nvPr/>
        </p:nvSpPr>
        <p:spPr>
          <a:xfrm>
            <a:off x="683568" y="2866278"/>
            <a:ext cx="8318500" cy="901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lnSpc>
                <a:spcPct val="105000"/>
              </a:lnSpc>
              <a:buClrTx/>
              <a:buSzTx/>
              <a:buFontTx/>
              <a:defRPr/>
            </a:pPr>
            <a:r>
              <a:rPr kumimoji="0" lang="zh-CN" altLang="en-US" sz="2600" b="1" kern="1200" cap="none" spc="0" normalizeH="0" baseline="0" noProof="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上面方程的变形，相当于把原方程左边的</a:t>
            </a:r>
            <a:r>
              <a:rPr kumimoji="0" lang="en-US" altLang="zh-CN" sz="26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变为</a:t>
            </a:r>
            <a:endParaRPr lang="en-US" altLang="zh-CN" sz="2600" b="1" noProof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R="0" defTabSz="914400" eaLnBrk="1" hangingPunct="1">
              <a:lnSpc>
                <a:spcPct val="105000"/>
              </a:lnSpc>
              <a:buClrTx/>
              <a:buSzTx/>
              <a:buFontTx/>
              <a:defRPr/>
            </a:pPr>
            <a:r>
              <a:rPr kumimoji="0" lang="en-US" altLang="zh-CN" sz="26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–20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移到右边，把右边的</a:t>
            </a:r>
            <a:r>
              <a:rPr kumimoji="0" lang="en-US" altLang="zh-CN" sz="26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6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变为</a:t>
            </a:r>
            <a:r>
              <a:rPr kumimoji="0" lang="en-US" altLang="zh-CN" sz="26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–4</a:t>
            </a:r>
            <a:r>
              <a:rPr kumimoji="0" lang="en-US" altLang="zh-CN" sz="26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6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移到左边</a:t>
            </a:r>
            <a:r>
              <a:rPr kumimoji="0" lang="en-US" altLang="zh-CN" sz="26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en-US" sz="2600" b="1" kern="1200" cap="none" spc="0" normalizeH="0" baseline="0" noProof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683568" y="3873292"/>
            <a:ext cx="8008620" cy="892552"/>
          </a:xfrm>
          <a:prstGeom prst="rect">
            <a:avLst/>
          </a:prstGeom>
          <a:solidFill>
            <a:srgbClr val="CCECFF"/>
          </a:solidFill>
        </p:spPr>
        <p:txBody>
          <a:bodyPr wrap="square">
            <a:spAutoFit/>
          </a:bodyPr>
          <a:lstStyle/>
          <a:p>
            <a:pPr marR="0" defTabSz="914400" eaLnBrk="1" hangingPunct="1">
              <a:lnSpc>
                <a:spcPct val="105000"/>
              </a:lnSpc>
              <a:buClrTx/>
              <a:buSzTx/>
              <a:buFontTx/>
              <a:defRPr/>
            </a:pPr>
            <a:r>
              <a:rPr kumimoji="0" lang="zh-CN" altLang="en-US" sz="26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像上面那样把等式一边的某项变号后移到另一边，叫做</a:t>
            </a:r>
            <a:r>
              <a:rPr kumimoji="0" lang="zh-CN" altLang="en-US" sz="2600" b="1" kern="1200" cap="none" spc="0" normalizeH="0" baseline="0" noProof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移项</a:t>
            </a:r>
            <a:r>
              <a:rPr kumimoji="0" lang="en-US" altLang="zh-CN" sz="26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endParaRPr kumimoji="0" lang="zh-CN" altLang="en-US" sz="26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81677D9-25E3-F8BE-38E6-F82194D9A17E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7CB57EEA-9B17-4B4F-BF69-E855F271FF7E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1" name="圆角矩形 15">
                <a:extLst>
                  <a:ext uri="{FF2B5EF4-FFF2-40B4-BE49-F238E27FC236}">
                    <a16:creationId xmlns:a16="http://schemas.microsoft.com/office/drawing/2014/main" xmlns="" id="{79C25145-D76A-A07C-F15E-12CF2F04A916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文本框 22">
                <a:extLst>
                  <a:ext uri="{FF2B5EF4-FFF2-40B4-BE49-F238E27FC236}">
                    <a16:creationId xmlns:a16="http://schemas.microsoft.com/office/drawing/2014/main" xmlns="" id="{8015237E-023B-ABC9-6BD7-E6A999397923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F551475E-B982-C3EA-80B2-673503BD66B2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833239" y="1753300"/>
            <a:ext cx="733298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latin typeface="+mn-lt"/>
                <a:ea typeface="黑体" panose="02010609060101010101" pitchFamily="49" charset="-122"/>
                <a:cs typeface="+mn-cs"/>
              </a:rPr>
              <a:t>思考：上面解方程中“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  <a:cs typeface="+mn-cs"/>
              </a:rPr>
              <a:t>移项</a:t>
            </a:r>
            <a:r>
              <a:rPr kumimoji="0" lang="zh-CN" altLang="en-US" sz="2800" b="1" kern="1200" cap="none" spc="0" normalizeH="0" baseline="0" noProof="0" dirty="0">
                <a:latin typeface="+mn-lt"/>
                <a:ea typeface="黑体" panose="02010609060101010101" pitchFamily="49" charset="-122"/>
                <a:cs typeface="+mn-cs"/>
              </a:rPr>
              <a:t>”起了什么作用？</a:t>
            </a:r>
          </a:p>
        </p:txBody>
      </p:sp>
      <p:sp>
        <p:nvSpPr>
          <p:cNvPr id="3" name="矩形 2"/>
          <p:cNvSpPr/>
          <p:nvPr/>
        </p:nvSpPr>
        <p:spPr>
          <a:xfrm>
            <a:off x="956697" y="2502719"/>
            <a:ext cx="7355840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通过移项，含未知数的项与常数项分别位于方程左右两边，使方程更接近于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的形式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8B716D0-5C15-C45F-D5BC-1AFC35761A7D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24975678-7E3D-17FF-81A5-99E9AD4C6358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1" name="圆角矩形 15">
                <a:extLst>
                  <a:ext uri="{FF2B5EF4-FFF2-40B4-BE49-F238E27FC236}">
                    <a16:creationId xmlns:a16="http://schemas.microsoft.com/office/drawing/2014/main" xmlns="" id="{64DD5820-2457-EA77-A62A-031AFD5E7F28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文本框 22">
                <a:extLst>
                  <a:ext uri="{FF2B5EF4-FFF2-40B4-BE49-F238E27FC236}">
                    <a16:creationId xmlns:a16="http://schemas.microsoft.com/office/drawing/2014/main" xmlns="" id="{F058AD9F-4C7A-50DC-54C8-27D72422F745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学生活动二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D6E48F22-433F-A528-2E10-43B00534615F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0669" y="1337534"/>
            <a:ext cx="197040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解下列方程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53394" y="1864584"/>
            <a:ext cx="35020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+ 7 = 32 – 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015256" y="2388459"/>
            <a:ext cx="2879725" cy="5222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解：移项，得</a:t>
            </a:r>
          </a:p>
        </p:txBody>
      </p:sp>
      <p:sp>
        <p:nvSpPr>
          <p:cNvPr id="9" name="矩形 8"/>
          <p:cNvSpPr/>
          <p:nvPr/>
        </p:nvSpPr>
        <p:spPr>
          <a:xfrm>
            <a:off x="3001094" y="2915509"/>
            <a:ext cx="25908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32 – 7</a:t>
            </a:r>
          </a:p>
        </p:txBody>
      </p:sp>
      <p:sp>
        <p:nvSpPr>
          <p:cNvPr id="10" name="Text Box 7"/>
          <p:cNvSpPr txBox="1"/>
          <p:nvPr/>
        </p:nvSpPr>
        <p:spPr>
          <a:xfrm>
            <a:off x="2099394" y="3320322"/>
            <a:ext cx="27098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</a:t>
            </a:r>
          </a:p>
        </p:txBody>
      </p:sp>
      <p:sp>
        <p:nvSpPr>
          <p:cNvPr id="11" name="矩形 10"/>
          <p:cNvSpPr/>
          <p:nvPr/>
        </p:nvSpPr>
        <p:spPr>
          <a:xfrm>
            <a:off x="3636094" y="3844197"/>
            <a:ext cx="1376363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= 25</a:t>
            </a:r>
            <a:endParaRPr kumimoji="0" lang="en-US" altLang="zh-CN" sz="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Text Box 8"/>
          <p:cNvSpPr txBox="1"/>
          <p:nvPr/>
        </p:nvSpPr>
        <p:spPr>
          <a:xfrm>
            <a:off x="2107331" y="4352197"/>
            <a:ext cx="252888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</a:p>
        </p:txBody>
      </p:sp>
      <p:sp>
        <p:nvSpPr>
          <p:cNvPr id="19" name="矩形 18"/>
          <p:cNvSpPr/>
          <p:nvPr/>
        </p:nvSpPr>
        <p:spPr>
          <a:xfrm>
            <a:off x="4894981" y="4337909"/>
            <a:ext cx="10175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5</a:t>
            </a:r>
            <a:endParaRPr kumimoji="0" lang="en-US" altLang="zh-CN" sz="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B5EABDD-3632-D89C-AFB3-1E7F15B609F0}"/>
              </a:ext>
            </a:extLst>
          </p:cNvPr>
          <p:cNvGrpSpPr/>
          <p:nvPr/>
        </p:nvGrpSpPr>
        <p:grpSpPr>
          <a:xfrm>
            <a:off x="905801" y="915566"/>
            <a:ext cx="3666199" cy="461665"/>
            <a:chOff x="460374" y="864542"/>
            <a:chExt cx="3666199" cy="461665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151681FE-BB92-843B-66FA-6CE50D789725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2" name="圆角矩形 15">
                <a:extLst>
                  <a:ext uri="{FF2B5EF4-FFF2-40B4-BE49-F238E27FC236}">
                    <a16:creationId xmlns:a16="http://schemas.microsoft.com/office/drawing/2014/main" xmlns="" id="{BCAC5D0B-0E2C-0899-F6C1-B611C2B32182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FF76A069-D1A9-FE70-C9F6-24A4C2587C09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83A4E8D9-CC33-4FE6-7EBE-10D74718DD33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2866556"/>
              </p:ext>
            </p:extLst>
          </p:nvPr>
        </p:nvGraphicFramePr>
        <p:xfrm>
          <a:off x="2051720" y="915566"/>
          <a:ext cx="3063875" cy="1100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r:id="rId3" imgW="1129665" imgH="406400" progId="Equation.DSMT4">
                  <p:embed/>
                </p:oleObj>
              </mc:Choice>
              <mc:Fallback>
                <p:oleObj r:id="rId3" imgW="1129665" imgH="4064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1720" y="915566"/>
                        <a:ext cx="3063875" cy="11001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203995" y="2099841"/>
            <a:ext cx="2879725" cy="5219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解：移项，得</a:t>
            </a:r>
          </a:p>
        </p:txBody>
      </p:sp>
      <p:sp>
        <p:nvSpPr>
          <p:cNvPr id="7" name="Text Box 7"/>
          <p:cNvSpPr txBox="1"/>
          <p:nvPr/>
        </p:nvSpPr>
        <p:spPr>
          <a:xfrm>
            <a:off x="1910433" y="3039641"/>
            <a:ext cx="27082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合并同类项，得</a:t>
            </a:r>
          </a:p>
        </p:txBody>
      </p:sp>
      <p:sp>
        <p:nvSpPr>
          <p:cNvPr id="9" name="Text Box 8"/>
          <p:cNvSpPr txBox="1"/>
          <p:nvPr/>
        </p:nvSpPr>
        <p:spPr>
          <a:xfrm>
            <a:off x="1797720" y="4036591"/>
            <a:ext cx="25273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系数化为</a:t>
            </a:r>
            <a:r>
              <a:rPr lang="en-US" altLang="zh-CN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，得</a:t>
            </a: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659992"/>
              </p:ext>
            </p:extLst>
          </p:nvPr>
        </p:nvGraphicFramePr>
        <p:xfrm>
          <a:off x="3697958" y="1837903"/>
          <a:ext cx="2395537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r:id="rId5" imgW="927100" imgH="406400" progId="Equation.DSMT4">
                  <p:embed/>
                </p:oleObj>
              </mc:Choice>
              <mc:Fallback>
                <p:oleObj r:id="rId5" imgW="927100" imgH="4064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97958" y="1837903"/>
                        <a:ext cx="2395537" cy="10493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494497"/>
              </p:ext>
            </p:extLst>
          </p:nvPr>
        </p:nvGraphicFramePr>
        <p:xfrm>
          <a:off x="4737770" y="2787228"/>
          <a:ext cx="1612900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r:id="rId7" imgW="635000" imgH="406400" progId="Equation.DSMT4">
                  <p:embed/>
                </p:oleObj>
              </mc:Choice>
              <mc:Fallback>
                <p:oleObj r:id="rId7" imgW="635000" imgH="4064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37770" y="2787228"/>
                        <a:ext cx="1612900" cy="10302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633671"/>
              </p:ext>
            </p:extLst>
          </p:nvPr>
        </p:nvGraphicFramePr>
        <p:xfrm>
          <a:off x="4461545" y="4061991"/>
          <a:ext cx="1420813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r:id="rId9" imgW="533400" imgH="177800" progId="Equation.DSMT4">
                  <p:embed/>
                </p:oleObj>
              </mc:Choice>
              <mc:Fallback>
                <p:oleObj r:id="rId9" imgW="533400" imgH="1778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461545" y="4061991"/>
                        <a:ext cx="1420813" cy="4746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83568" y="1615864"/>
            <a:ext cx="828929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问题：若干辆汽车装运一批货物,如果每辆汽车装4 吨,则这批货物有2吨不能运走；如果每辆汽车装5吨,则装完这批货物后还可以装其他货物1吨,问这批货物共有多少吨?汽车共有多少辆？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810B996-21C6-779D-AAFB-696D94D5A794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39377D9E-AF16-6FEE-13BA-AE6E00EC01E2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9" name="圆角矩形 15">
                <a:extLst>
                  <a:ext uri="{FF2B5EF4-FFF2-40B4-BE49-F238E27FC236}">
                    <a16:creationId xmlns:a16="http://schemas.microsoft.com/office/drawing/2014/main" xmlns="" id="{6842B8CF-33BB-B0FA-FEC2-75A423BD636B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文本框 22">
                <a:extLst>
                  <a:ext uri="{FF2B5EF4-FFF2-40B4-BE49-F238E27FC236}">
                    <a16:creationId xmlns:a16="http://schemas.microsoft.com/office/drawing/2014/main" xmlns="" id="{D77DAC49-DA7E-2A67-57C7-39FA86D34732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学生活动四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28033114-92F5-0928-0CAF-F705B7CD9E9F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259632" y="1273830"/>
            <a:ext cx="7612380" cy="25958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解：设有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辆汽车，根据题意得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4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＋2＝5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解得：</a:t>
            </a:r>
            <a:r>
              <a:rPr lang="zh-CN" alt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则货物的重量：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3+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（吨）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5361"/>
          <p:cNvSpPr txBox="1">
            <a:spLocks noChangeArrowheads="1"/>
          </p:cNvSpPr>
          <p:nvPr/>
        </p:nvSpPr>
        <p:spPr bwMode="auto">
          <a:xfrm>
            <a:off x="827584" y="915566"/>
            <a:ext cx="7678737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下列移项正确的是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        )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由2＋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＝8，得到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＝8＋2   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由5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＝－8＋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，得到5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 －8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由4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＝2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＋1，得到4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－2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＝1 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由5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－3＝0，得到5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＝－3</a:t>
            </a:r>
          </a:p>
        </p:txBody>
      </p:sp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3896887" y="1059582"/>
            <a:ext cx="57573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6029" y="3539758"/>
            <a:ext cx="7678738" cy="1130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对方程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7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6 + 4</a:t>
            </a:r>
            <a:r>
              <a:rPr kumimoji="0" lang="en-US" altLang="zh-CN" sz="24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进行移项，得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___________,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合并同类项，得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，系数化为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________.</a:t>
            </a: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68144" y="4119692"/>
            <a:ext cx="110807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6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11760" y="4119692"/>
            <a:ext cx="1017588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36096" y="3595817"/>
            <a:ext cx="18256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 4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6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5" grpId="0"/>
      <p:bldP spid="6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7"/>
          <p:cNvSpPr txBox="1">
            <a:spLocks noChangeArrowheads="1"/>
          </p:cNvSpPr>
          <p:nvPr/>
        </p:nvSpPr>
        <p:spPr bwMode="auto">
          <a:xfrm>
            <a:off x="950912" y="1059582"/>
            <a:ext cx="72421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已知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3=3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</a:t>
            </a:r>
            <a:r>
              <a:rPr lang="en-US" altLang="zh-CN" sz="2400" u="sng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矩形 9"/>
          <p:cNvSpPr/>
          <p:nvPr/>
        </p:nvSpPr>
        <p:spPr>
          <a:xfrm>
            <a:off x="950912" y="1630416"/>
            <a:ext cx="7635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当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=_____时，式子 2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－1 的值比式子 5</a:t>
            </a:r>
            <a:r>
              <a:rPr lang="zh-CN" altLang="en-US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+6 的值小1.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AFEE741A-4FB3-5BB1-453A-B349AD2591F6}"/>
              </a:ext>
            </a:extLst>
          </p:cNvPr>
          <p:cNvSpPr txBox="1"/>
          <p:nvPr/>
        </p:nvSpPr>
        <p:spPr>
          <a:xfrm>
            <a:off x="5726156" y="104315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D9FA807-2678-9192-70A8-6258DEB01A5A}"/>
              </a:ext>
            </a:extLst>
          </p:cNvPr>
          <p:cNvSpPr txBox="1"/>
          <p:nvPr/>
        </p:nvSpPr>
        <p:spPr>
          <a:xfrm>
            <a:off x="2051720" y="1622617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﹣2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A379D6EE-0108-BEA3-F4A9-591923745105}"/>
                  </a:ext>
                </a:extLst>
              </p:cNvPr>
              <p:cNvSpPr txBox="1"/>
              <p:nvPr/>
            </p:nvSpPr>
            <p:spPr>
              <a:xfrm>
                <a:off x="950912" y="2091597"/>
                <a:ext cx="7065010" cy="2088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5.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解下列方程</a:t>
                </a:r>
                <a:endPara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－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zh-CN" altLang="en-US" sz="240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=7;                 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3=5</a:t>
                </a:r>
                <a:r>
                  <a:rPr lang="en-US" altLang="zh-CN" sz="2400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i="1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－ </a:t>
                </a:r>
                <a:r>
                  <a:rPr lang="en-US" altLang="zh-CN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b="0" i="1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b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b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en-US" sz="2400" b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b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b="0" i="1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b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b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b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b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b="0" i="1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b="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endParaRPr lang="zh-CN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379D6EE-0108-BEA3-F4A9-591923745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912" y="2091597"/>
                <a:ext cx="7065010" cy="2088072"/>
              </a:xfrm>
              <a:prstGeom prst="rect">
                <a:avLst/>
              </a:prstGeom>
              <a:blipFill rotWithShape="1">
                <a:blip r:embed="rId2"/>
                <a:stretch>
                  <a:fillRect l="-1381" b="-26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C8F91D8D-004E-1A6F-12D0-EAAF336B02E8}"/>
                  </a:ext>
                </a:extLst>
              </p:cNvPr>
              <p:cNvSpPr txBox="1"/>
              <p:nvPr/>
            </p:nvSpPr>
            <p:spPr>
              <a:xfrm>
                <a:off x="971600" y="1275606"/>
                <a:ext cx="8280920" cy="2421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解：（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）移项，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﹣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=7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－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合并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同类项，得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=3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系数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化为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=-5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endPara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8F91D8D-004E-1A6F-12D0-EAAF336B02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275606"/>
                <a:ext cx="8280920" cy="2421817"/>
              </a:xfrm>
              <a:prstGeom prst="rect">
                <a:avLst/>
              </a:prstGeom>
              <a:blipFill rotWithShape="1">
                <a:blip r:embed="rId2"/>
                <a:stretch>
                  <a:fillRect l="-1104" b="-20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933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="" id="{C8F91D8D-004E-1A6F-12D0-EAAF336B02E8}"/>
                  </a:ext>
                </a:extLst>
              </p:cNvPr>
              <p:cNvSpPr txBox="1"/>
              <p:nvPr/>
            </p:nvSpPr>
            <p:spPr>
              <a:xfrm>
                <a:off x="971600" y="1012981"/>
                <a:ext cx="8280920" cy="3744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2)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移项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=-4+3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合并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同类项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=-1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系数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化为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=1.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移项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－ 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+3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=1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－ 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合并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同类项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=-3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系数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化为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1,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=-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8F91D8D-004E-1A6F-12D0-EAAF336B02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012981"/>
                <a:ext cx="8280920" cy="3744679"/>
              </a:xfrm>
              <a:prstGeom prst="rect">
                <a:avLst/>
              </a:prstGeom>
              <a:blipFill rotWithShape="1">
                <a:blip r:embed="rId2"/>
                <a:stretch>
                  <a:fillRect l="-11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597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539552" y="1275606"/>
            <a:ext cx="834706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能够根据实际问题列出一元一次方程，进一步体会方程模型的作用及应用价值，培养学生的模型意识.</a:t>
            </a:r>
          </a:p>
          <a:p>
            <a:pPr>
              <a:lnSpc>
                <a:spcPct val="150000"/>
              </a:lnSpc>
            </a:pPr>
            <a:r>
              <a:rPr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通过经历“移项”这一解方程步骤的得出过程，</a:t>
            </a:r>
            <a:r>
              <a:rPr sz="2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掌握“</a:t>
            </a:r>
            <a:r>
              <a:rPr sz="22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ax</a:t>
            </a:r>
            <a:r>
              <a:rPr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sz="22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sz="22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cx</a:t>
            </a:r>
            <a:r>
              <a:rPr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sz="22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”型方程的解法，培养学生的化归思想，提高学生的运算能力。</a:t>
            </a:r>
          </a:p>
          <a:p>
            <a:pPr>
              <a:lnSpc>
                <a:spcPct val="150000"/>
              </a:lnSpc>
            </a:pPr>
            <a:r>
              <a:rPr sz="2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sz="2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通过对实际问题的解决，增强学生分析问题、解决问题、阅读理解、抽象概括的能力，培养学生的应用意识.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7" name="矩形 161796"/>
          <p:cNvSpPr/>
          <p:nvPr/>
        </p:nvSpPr>
        <p:spPr>
          <a:xfrm>
            <a:off x="755576" y="1131590"/>
            <a:ext cx="7993062" cy="1684244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．将一堆糖果分给幼儿园某班的小朋友，如果每人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颗，那么就多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颗；如果每人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颗，那么就少</a:t>
            </a:r>
            <a:r>
              <a:rPr lang="en-US" altLang="zh-CN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24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颗，这个班共有多少名小朋友？</a:t>
            </a:r>
            <a:endParaRPr lang="en-US" altLang="zh-CN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6683" y="2727775"/>
            <a:ext cx="8022590" cy="16842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解：设这个班共有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名小朋友．根据题意，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     得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12.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解得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20.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答：这个班共有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名小朋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友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3022442-B6E6-B705-826A-0E44251F153A}"/>
              </a:ext>
            </a:extLst>
          </p:cNvPr>
          <p:cNvSpPr txBox="1"/>
          <p:nvPr/>
        </p:nvSpPr>
        <p:spPr>
          <a:xfrm>
            <a:off x="611560" y="1131590"/>
            <a:ext cx="8352928" cy="2792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移项的概念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把等式一边的某项变号后移到另一边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叫作移项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移项的作用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使含未知数的项与常数项分别位于方程左、右两边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使方程更接近于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的形式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移项法则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移项要变号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解一元一次方程的步骤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移项、合并同类项、系数化成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1600" y="1203598"/>
            <a:ext cx="8324850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kumimoji="0" lang="zh-CN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对于方程</a:t>
            </a:r>
            <a:r>
              <a:rPr kumimoji="0" lang="en-US" altLang="zh-CN" sz="24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</a:t>
            </a: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–</a:t>
            </a: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7=12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+6</a:t>
            </a:r>
            <a:r>
              <a:rPr kumimoji="0" lang="zh-CN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，下列移项正确的是（</a:t>
            </a: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kumimoji="0" lang="zh-CN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4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kumimoji="0" lang="zh-CN" altLang="zh-CN" sz="24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07455" y="1120234"/>
            <a:ext cx="4144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0" lang="zh-CN" altLang="en-US" sz="2800" b="1" kern="1200" cap="none" spc="0" normalizeH="0" baseline="0" noProof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90382" y="1592218"/>
            <a:ext cx="4572000" cy="23069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=6+7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+12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7+6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12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=7-6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D.12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=6+7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1493999"/>
              </p:ext>
            </p:extLst>
          </p:nvPr>
        </p:nvGraphicFramePr>
        <p:xfrm>
          <a:off x="4951909" y="1529546"/>
          <a:ext cx="25654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r:id="rId3" imgW="1155700" imgH="203200" progId="Equation.DSMT4">
                  <p:embed/>
                </p:oleObj>
              </mc:Choice>
              <mc:Fallback>
                <p:oleObj r:id="rId3" imgW="1155700" imgH="203200" progId="Equation.DSMT4">
                  <p:embed/>
                  <p:pic>
                    <p:nvPicPr>
                      <p:cNvPr id="0" name="图片 52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1909" y="1529546"/>
                        <a:ext cx="256540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827584" y="987574"/>
            <a:ext cx="3911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解下列一元一次方程：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1497789"/>
              </p:ext>
            </p:extLst>
          </p:nvPr>
        </p:nvGraphicFramePr>
        <p:xfrm>
          <a:off x="4875709" y="1984841"/>
          <a:ext cx="3265488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r:id="rId5" imgW="1333500" imgH="393700" progId="Equation.DSMT4">
                  <p:embed/>
                </p:oleObj>
              </mc:Choice>
              <mc:Fallback>
                <p:oleObj r:id="rId5" imgW="1333500" imgH="393700" progId="Equation.DSMT4">
                  <p:embed/>
                  <p:pic>
                    <p:nvPicPr>
                      <p:cNvPr id="0" name="图片 52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5709" y="1984841"/>
                        <a:ext cx="3265488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071050"/>
              </p:ext>
            </p:extLst>
          </p:nvPr>
        </p:nvGraphicFramePr>
        <p:xfrm>
          <a:off x="1216204" y="1945471"/>
          <a:ext cx="2552700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r:id="rId7" imgW="1091565" imgH="393700" progId="Equation.3">
                  <p:embed/>
                </p:oleObj>
              </mc:Choice>
              <mc:Fallback>
                <p:oleObj r:id="rId7" imgW="1091565" imgH="393700" progId="Equation.3">
                  <p:embed/>
                  <p:pic>
                    <p:nvPicPr>
                      <p:cNvPr id="0" name="图片 52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204" y="1945471"/>
                        <a:ext cx="2552700" cy="94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1128764" y="1452575"/>
            <a:ext cx="24513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(1) 5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x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-7=2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x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-10;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D03F37F-FAF3-43D8-59F8-B16986E16DBA}"/>
              </a:ext>
            </a:extLst>
          </p:cNvPr>
          <p:cNvSpPr txBox="1"/>
          <p:nvPr/>
        </p:nvSpPr>
        <p:spPr>
          <a:xfrm>
            <a:off x="1547664" y="3147814"/>
            <a:ext cx="5761645" cy="1303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解：（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=1.        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=20.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-4.      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2.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0"/>
          <p:cNvSpPr txBox="1">
            <a:spLocks noChangeArrowheads="1"/>
          </p:cNvSpPr>
          <p:nvPr/>
        </p:nvSpPr>
        <p:spPr bwMode="auto">
          <a:xfrm>
            <a:off x="759272" y="843558"/>
            <a:ext cx="802023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某班开展为贫困山区捐书活动，捐的书比平均每人捐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本多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本，比平均每人捐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本少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本，求这个班有多少名学生？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C8EB1CF-F993-1332-3265-1CE2FAEC5358}"/>
              </a:ext>
            </a:extLst>
          </p:cNvPr>
          <p:cNvSpPr txBox="1"/>
          <p:nvPr/>
        </p:nvSpPr>
        <p:spPr>
          <a:xfrm>
            <a:off x="1619672" y="2715766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解：设这个班有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名学生，由题意得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+21=4</a:t>
            </a:r>
            <a:r>
              <a:rPr kumimoji="0" lang="en-US" altLang="zh-CN" sz="2400" b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–27</a:t>
            </a:r>
            <a:r>
              <a:rPr kumimoji="0" lang="zh-CN" altLang="en-US" sz="2400" b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endParaRPr kumimoji="0" lang="en-US" altLang="zh-CN" sz="2400" b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=48.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答：这个班有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名学生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139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1419622"/>
            <a:ext cx="8167370" cy="14348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利用移项解一元一次方程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分析实际问题中的相等关系，列出方程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83568" y="1275606"/>
            <a:ext cx="8250555" cy="194950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457200" eaLnBrk="1" latinLnBrk="0" hangingPunct="1">
              <a:lnSpc>
                <a:spcPct val="150000"/>
              </a:lnSpc>
            </a:pP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把一些图书分给某班学生阅读，如果每人分3本，则剩余20本；如果每人分4本，则还缺25本.这个班有多少学生？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409353" y="1725821"/>
            <a:ext cx="6759575" cy="19689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每人分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本，共分出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本，加上剩余的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本，这批书共（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）本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每人分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本，需要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本，减去缺的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本，这批书共（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）本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171" name="WordArt 15"/>
          <p:cNvSpPr>
            <a:spLocks noTextEdit="1"/>
          </p:cNvSpPr>
          <p:nvPr/>
        </p:nvSpPr>
        <p:spPr>
          <a:xfrm>
            <a:off x="1118841" y="1302593"/>
            <a:ext cx="838200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2000" b="1">
                <a:ln w="12700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分析</a:t>
            </a: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2123728" y="1275606"/>
            <a:ext cx="2970685" cy="461665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设这个班有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名学生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AutoShape 23"/>
          <p:cNvSpPr/>
          <p:nvPr/>
        </p:nvSpPr>
        <p:spPr>
          <a:xfrm>
            <a:off x="4139952" y="1673702"/>
            <a:ext cx="4856162" cy="1830387"/>
          </a:xfrm>
          <a:prstGeom prst="cloudCallout">
            <a:avLst>
              <a:gd name="adj1" fmla="val -40939"/>
              <a:gd name="adj2" fmla="val 61934"/>
            </a:avLst>
          </a:prstGeom>
          <a:solidFill>
            <a:srgbClr val="ECD9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这批书的总数有几种表示方法？它们之间有什么关系？</a:t>
            </a: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1957041" y="3606909"/>
            <a:ext cx="6082665" cy="52197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FDA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表示这批书的总数的两个代数式相等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2FDA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2627784" y="4061986"/>
            <a:ext cx="3313113" cy="6477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+ 20 = 4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 25</a:t>
            </a:r>
            <a:endParaRPr kumimoji="0" lang="zh-CN" altLang="en-US" sz="28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bldLvl="0" animBg="1"/>
      <p:bldP spid="11" grpId="0" bldLvl="0" animBg="1"/>
      <p:bldP spid="11" grpId="1" bldLvl="0" animBg="1"/>
      <p:bldP spid="12" grpId="0"/>
      <p:bldP spid="1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18304" y="1578249"/>
            <a:ext cx="8284210" cy="32499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5000"/>
              </a:lnSpc>
            </a:pP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思考：</a:t>
            </a:r>
          </a:p>
          <a:p>
            <a:pPr marL="0" indent="0" eaLnBrk="1" latinLnBrk="0" hangingPunct="1">
              <a:lnSpc>
                <a:spcPct val="125000"/>
              </a:lnSpc>
            </a:pP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（1）怎样解这个方程？方程3</a:t>
            </a:r>
            <a:r>
              <a:rPr lang="zh-CN" sz="28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+20=4</a:t>
            </a:r>
            <a:r>
              <a:rPr lang="zh-CN" sz="28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-25与前面学过的一元一次方程在结构上有什么不同？</a:t>
            </a:r>
          </a:p>
          <a:p>
            <a:pPr marL="0" indent="0" eaLnBrk="1" latinLnBrk="0" hangingPunct="1">
              <a:lnSpc>
                <a:spcPct val="125000"/>
              </a:lnSpc>
            </a:pP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（2）怎样才能将它转化为</a:t>
            </a:r>
            <a:r>
              <a:rPr lang="zh-CN" sz="28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sz="28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(常数)的形式呢？</a:t>
            </a:r>
          </a:p>
          <a:p>
            <a:pPr marL="0" indent="0" eaLnBrk="1" latinLnBrk="0" hangingPunct="1">
              <a:lnSpc>
                <a:spcPct val="125000"/>
              </a:lnSpc>
            </a:pP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（3）将方程3</a:t>
            </a:r>
            <a:r>
              <a:rPr lang="zh-CN" sz="28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+20=4</a:t>
            </a:r>
            <a:r>
              <a:rPr lang="zh-CN" sz="28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-25转化为</a:t>
            </a:r>
            <a:r>
              <a:rPr lang="zh-CN" sz="28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sz="2800" b="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的形式的依据是什么？</a:t>
            </a:r>
          </a:p>
        </p:txBody>
      </p: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1907704" y="1565548"/>
            <a:ext cx="3313113" cy="6477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+ 20 = 4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– 25</a:t>
            </a:r>
            <a:endParaRPr kumimoji="0" lang="zh-CN" altLang="en-US" sz="28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6A6EA9A-138A-2D67-B73D-C01566B50B68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E4B6F832-39EA-1B73-503C-846CC923F7B1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1" name="圆角矩形 15">
                <a:extLst>
                  <a:ext uri="{FF2B5EF4-FFF2-40B4-BE49-F238E27FC236}">
                    <a16:creationId xmlns:a16="http://schemas.microsoft.com/office/drawing/2014/main" xmlns="" id="{D3FDFACB-BF0B-3C81-F473-6E36C4318768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文本框 22">
                <a:extLst>
                  <a:ext uri="{FF2B5EF4-FFF2-40B4-BE49-F238E27FC236}">
                    <a16:creationId xmlns:a16="http://schemas.microsoft.com/office/drawing/2014/main" xmlns="" id="{2ED7CEDC-802E-FEDA-6A34-C8F2058BE5D1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146751A9-CD1F-143C-10D2-A7F1891E4417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8478" y="2569906"/>
            <a:ext cx="7944485" cy="2031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解：（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）把方程转化</a:t>
            </a:r>
            <a:r>
              <a:rPr 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为</a:t>
            </a:r>
            <a:r>
              <a:rPr 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en-US" altLang="zh-CN" sz="2800" i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</a:t>
            </a:r>
            <a:r>
              <a:rPr 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常数)的形式，方程3</a:t>
            </a:r>
            <a:r>
              <a:rPr 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+20=4</a:t>
            </a:r>
            <a:r>
              <a:rPr 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-25的两边都有含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的项（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与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）和不含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字母的常数项（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与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-25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）；</a:t>
            </a:r>
            <a:endParaRPr lang="zh-CN" altLang="en-US" sz="28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8922" y="1203598"/>
            <a:ext cx="7944485" cy="113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思考：（1）怎样解这个方程？方程3</a:t>
            </a:r>
            <a:r>
              <a:rPr 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+20=4</a:t>
            </a:r>
            <a:r>
              <a:rPr 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-25与前面学过的一元一次方程在结构上有什么不同？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1203598"/>
            <a:ext cx="8141335" cy="5762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思考：（2）怎样才能将它转化为</a:t>
            </a:r>
            <a:r>
              <a:rPr 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(常数)的形式呢？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984307" y="1851670"/>
            <a:ext cx="8136255" cy="2730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lnSpc>
                <a:spcPct val="125000"/>
              </a:lnSpc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解：为了使方程的右边没有含</a:t>
            </a: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的项，等号两边减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，利用等式的性质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+20-4</a:t>
            </a: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=-25.</a:t>
            </a:r>
          </a:p>
          <a:p>
            <a:pPr marR="0" defTabSz="914400" eaLnBrk="1" hangingPunct="1">
              <a:lnSpc>
                <a:spcPct val="125000"/>
              </a:lnSpc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为了使方程的左边没有常数项，等号两边减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20.</a:t>
            </a:r>
          </a:p>
          <a:p>
            <a:pPr marR="0" defTabSz="914400" eaLnBrk="1" hangingPunct="1">
              <a:lnSpc>
                <a:spcPct val="125000"/>
              </a:lnSpc>
              <a:buClrTx/>
              <a:buSzTx/>
              <a:buFontTx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利用等式的性质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-4</a:t>
            </a:r>
            <a:r>
              <a:rPr kumimoji="0" lang="en-US" altLang="zh-CN" sz="2800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=-25-20.</a:t>
            </a:r>
          </a:p>
          <a:p>
            <a:pPr marR="0" defTabSz="914400" eaLnBrk="1" hangingPunct="1">
              <a:lnSpc>
                <a:spcPct val="125000"/>
              </a:lnSpc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而后就可以利用合并同类项解方程了</a:t>
            </a:r>
            <a:r>
              <a:rPr kumimoji="0" lang="en-US" altLang="zh-CN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1275606"/>
            <a:ext cx="7979410" cy="1301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思考：（3）将方程3</a:t>
            </a:r>
            <a:r>
              <a:rPr 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+20=4</a:t>
            </a:r>
            <a:r>
              <a:rPr 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-25转化为</a:t>
            </a:r>
            <a:r>
              <a:rPr 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的形式的依据是什么？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1600" y="2715766"/>
            <a:ext cx="8250555" cy="6568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解：（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）等式的性质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endParaRPr lang="en-US" altLang="zh-CN" sz="28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1396</Words>
  <Application>Microsoft Office PowerPoint</Application>
  <PresentationFormat>全屏显示(16:9)</PresentationFormat>
  <Paragraphs>107</Paragraphs>
  <Slides>25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Times New Roman</vt:lpstr>
      <vt:lpstr>Cambria Math</vt:lpstr>
      <vt:lpstr>楷体</vt:lpstr>
      <vt:lpstr>隶书</vt:lpstr>
      <vt:lpstr>Calibri</vt:lpstr>
      <vt:lpstr>黑体</vt:lpstr>
      <vt:lpstr>1_自定义设计方案</vt:lpstr>
      <vt:lpstr>MathType 6.0 Equation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793</cp:revision>
  <dcterms:created xsi:type="dcterms:W3CDTF">2023-10-19T08:02:00Z</dcterms:created>
  <dcterms:modified xsi:type="dcterms:W3CDTF">2024-08-21T07:49:34Z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